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79" r:id="rId4"/>
    <p:sldId id="259" r:id="rId5"/>
    <p:sldId id="260" r:id="rId6"/>
    <p:sldId id="262" r:id="rId7"/>
    <p:sldId id="263" r:id="rId8"/>
    <p:sldId id="276" r:id="rId9"/>
    <p:sldId id="277" r:id="rId10"/>
    <p:sldId id="275" r:id="rId11"/>
    <p:sldId id="278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75474" autoAdjust="0"/>
  </p:normalViewPr>
  <p:slideViewPr>
    <p:cSldViewPr snapToGrid="0">
      <p:cViewPr varScale="1">
        <p:scale>
          <a:sx n="55" d="100"/>
          <a:sy n="55" d="100"/>
        </p:scale>
        <p:origin x="13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825CD-B8C5-42AA-917D-8254691DF354}" type="datetimeFigureOut">
              <a:rPr lang="fr-FR" smtClean="0"/>
              <a:t>29/10/2021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01E48B-19DA-4FE7-AE1A-F811A5E73C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7654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Merci monsieur le président de séance cher maitre </a:t>
            </a:r>
          </a:p>
          <a:p>
            <a:r>
              <a:rPr lang="fr-FR" dirty="0"/>
              <a:t>Notre communication a pour titre la fièvre sur cardiopathie valvulaire en hospitalisation de cardiologie au chu yo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01E48B-19DA-4FE7-AE1A-F811A5E73CD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88032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01E48B-19DA-4FE7-AE1A-F811A5E73CDB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8563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01E48B-19DA-4FE7-AE1A-F811A5E73CDB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048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maladie à COVID 19 est un état inflammatoire associé à un risque accru de survenue de la maladie thrombo</a:t>
            </a:r>
            <a:r>
              <a:rPr lang="fr-F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fr-F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embolique veineuse. 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01E48B-19DA-4FE7-AE1A-F811A5E73CDB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24570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maladie à COVID 19 est un état inflammatoire associé à un risque accru de survenue de la maladie thrombo</a:t>
            </a:r>
            <a:r>
              <a:rPr lang="fr-F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fr-F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embolique veineuse. 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01E48B-19DA-4FE7-AE1A-F811A5E73CDB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86362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Les objectifs de ce travail étaient de décrire le profil des patients présentant une embolie pulmonaire sur une infection à COVID 19 (EP COVID 19+) ainsi que les particularités de  (EP COVID+).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01E48B-19DA-4FE7-AE1A-F811A5E73CDB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95777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avons réalisé une étude transversale de février 2020 à septembre 2021 qui a consisté en l’inclusion systématique des cas d’embolie pulmonaire confirmés par angioscanner et pris en charge dans différents centres hospitaliers de la ville de Ouagadougou. Les cas d’embolie pulmonaire sur infection à COVID 19 ont été comparés aux cas d’embolie pulmonaire sans infection à COVID 19.</a:t>
            </a:r>
          </a:p>
          <a:p>
            <a:pPr marL="0" lvl="0" indent="0" algn="l">
              <a:lnSpc>
                <a:spcPct val="170000"/>
              </a:lnSpc>
              <a:buFont typeface="Wingdings" panose="05000000000000000000" pitchFamily="2" charset="2"/>
              <a:buNone/>
            </a:pP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01E48B-19DA-4FE7-AE1A-F811A5E73CDB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81704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avons inclus 134 cas d’embolie pulmonaire dont 64 EP COVID+ (47,76%). L’âge moyen des patients était de 51,48 ans. Celui des cas d’EP COVID 19+  était de 47,67 ans tandis que celui des patients COVID 19- était de 56,48 ans (p=0,0047).</a:t>
            </a:r>
            <a:endParaRPr lang="fr-FR" dirty="0"/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01E48B-19DA-4FE7-AE1A-F811A5E73CDB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8979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diabète (21,91% vs 6,77% ; p=0,011), l’hypertension artérielle  (54,66% vs 12,47% ; p=0,001), l’obésité (28,95% vs 9,58% ; p=0,015), la maladie rénale chronique (18,15% vs 2,62% ; p=0,001), une cardiopathie sous-jacente (10,67% vs 4,66% ; p=0,037) étaient plus fréquents dans les cas d’EP COVID 19+. </a:t>
            </a:r>
            <a:endParaRPr lang="fr-FR" dirty="0"/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01E48B-19DA-4FE7-AE1A-F811A5E73CDB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44489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maladie rénale chronique (18,15% vs 2,62% ; p=0,001), une cardiopathie sous-jacente (10,67% vs 4,66% ; p=0,037) étaient plus fréquents dans les cas d’EP COVID 19+. </a:t>
            </a:r>
            <a:endParaRPr lang="fr-FR" dirty="0"/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01E48B-19DA-4FE7-AE1A-F811A5E73CDB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90801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dyspnée était plus fréquente (85,58% vs 41,18%) dans les cas d’EP COVID 19+ de même que la désaturation (24,88% vs 7,11%)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mortalité était de 8,77%dans les cas d’EP COVID 19+ et de 3,77% dans les cas d’EP COVID 19’.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01E48B-19DA-4FE7-AE1A-F811A5E73CDB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402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EB677-13FA-4B27-92C7-74DDE50AA288}" type="datetimeFigureOut">
              <a:rPr lang="fr-FR" smtClean="0"/>
              <a:t>29/10/2021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330C-E54C-4A85-AFD4-B73AC4F6EE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5753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EB677-13FA-4B27-92C7-74DDE50AA288}" type="datetimeFigureOut">
              <a:rPr lang="fr-FR" smtClean="0"/>
              <a:t>29/10/2021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330C-E54C-4A85-AFD4-B73AC4F6EE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1665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EB677-13FA-4B27-92C7-74DDE50AA288}" type="datetimeFigureOut">
              <a:rPr lang="fr-FR" smtClean="0"/>
              <a:t>29/10/2021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330C-E54C-4A85-AFD4-B73AC4F6EE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9430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EB677-13FA-4B27-92C7-74DDE50AA288}" type="datetimeFigureOut">
              <a:rPr lang="fr-FR" smtClean="0"/>
              <a:t>29/10/2021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330C-E54C-4A85-AFD4-B73AC4F6EE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5629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EB677-13FA-4B27-92C7-74DDE50AA288}" type="datetimeFigureOut">
              <a:rPr lang="fr-FR" smtClean="0"/>
              <a:t>29/10/2021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330C-E54C-4A85-AFD4-B73AC4F6EE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5067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EB677-13FA-4B27-92C7-74DDE50AA288}" type="datetimeFigureOut">
              <a:rPr lang="fr-FR" smtClean="0"/>
              <a:t>29/10/2021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330C-E54C-4A85-AFD4-B73AC4F6EE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5327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EB677-13FA-4B27-92C7-74DDE50AA288}" type="datetimeFigureOut">
              <a:rPr lang="fr-FR" smtClean="0"/>
              <a:t>29/10/2021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330C-E54C-4A85-AFD4-B73AC4F6EE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5726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EB677-13FA-4B27-92C7-74DDE50AA288}" type="datetimeFigureOut">
              <a:rPr lang="fr-FR" smtClean="0"/>
              <a:t>29/10/2021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330C-E54C-4A85-AFD4-B73AC4F6EE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4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EB677-13FA-4B27-92C7-74DDE50AA288}" type="datetimeFigureOut">
              <a:rPr lang="fr-FR" smtClean="0"/>
              <a:t>29/10/2021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330C-E54C-4A85-AFD4-B73AC4F6EE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072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EB677-13FA-4B27-92C7-74DDE50AA288}" type="datetimeFigureOut">
              <a:rPr lang="fr-FR" smtClean="0"/>
              <a:t>29/10/2021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330C-E54C-4A85-AFD4-B73AC4F6EE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9484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EB677-13FA-4B27-92C7-74DDE50AA288}" type="datetimeFigureOut">
              <a:rPr lang="fr-FR" smtClean="0"/>
              <a:t>29/10/2021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330C-E54C-4A85-AFD4-B73AC4F6EE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7666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EB677-13FA-4B27-92C7-74DDE50AA288}" type="datetimeFigureOut">
              <a:rPr lang="fr-FR" smtClean="0"/>
              <a:t>29/10/2021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E330C-E54C-4A85-AFD4-B73AC4F6EE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4589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3308795"/>
          </a:xfrm>
          <a:solidFill>
            <a:srgbClr val="00B0F0"/>
          </a:solidFill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fr-F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ARACTÉRISTIQUES DE L’EMBOLIE PULMONAIRE ASSOCIÉE À L’INFECTION À COVID 19</a:t>
            </a:r>
            <a:br>
              <a:rPr lang="fr-F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CA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CA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2857" y="4232974"/>
            <a:ext cx="11466286" cy="2268410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YAMEOGO NV, </a:t>
            </a:r>
            <a:r>
              <a:rPr lang="fr-F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NITIEMA R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KOLOGO KJ, KAGAMBEGA LJ, TALL THIAM A, MILLOGO GRC, BENON L, THIOMBIANO P, KOUMBEM J, OUEDRAOGO M, NEBIE LVA, NIAKARA A, SAMADOULOUGOU AK, ZABSONRE P.</a:t>
            </a:r>
          </a:p>
          <a:p>
            <a:pPr algn="l">
              <a:lnSpc>
                <a:spcPct val="150000"/>
              </a:lnSpc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398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7528" y="116523"/>
            <a:ext cx="6617208" cy="761301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fr-CH" sz="40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  <a:endParaRPr lang="fr-FR" sz="40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173480"/>
            <a:ext cx="11268456" cy="5577840"/>
          </a:xfrm>
        </p:spPr>
        <p:txBody>
          <a:bodyPr>
            <a:normAutofit fontScale="85000" lnSpcReduction="10000"/>
          </a:bodyPr>
          <a:lstStyle/>
          <a:p>
            <a:pPr marL="342900" indent="-342900" algn="l"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fr-F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fr-F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 </a:t>
            </a:r>
            <a:r>
              <a:rPr lang="fr-FR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pronostic</a:t>
            </a:r>
            <a:r>
              <a:rPr lang="fr-F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l’embolie pulmonaire est plus sévère en cas d’infection à COVID 19. </a:t>
            </a:r>
            <a:endParaRPr lang="fr-FR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fr-F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Les patients embolie pulmonaire et COVID 19+ sont </a:t>
            </a:r>
            <a:r>
              <a:rPr lang="fr-FR" sz="3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nettement </a:t>
            </a:r>
            <a:r>
              <a:rPr lang="fr-FR" sz="32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fr-FR" sz="32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oins</a:t>
            </a:r>
            <a:r>
              <a:rPr lang="fr-FR" sz="32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âgés </a:t>
            </a:r>
          </a:p>
          <a:p>
            <a:pPr marL="342900" indent="-342900" algn="l"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fr-F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Cumulent plus de </a:t>
            </a:r>
            <a:r>
              <a:rPr lang="fr-FR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facteurs de risque cardiovasculaire </a:t>
            </a:r>
            <a:r>
              <a:rPr lang="fr-F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 les cas d’embolie pulmonaire sans infection à COVID 19.</a:t>
            </a:r>
          </a:p>
          <a:p>
            <a:pPr lvl="0" algn="l">
              <a:lnSpc>
                <a:spcPct val="150000"/>
              </a:lnSpc>
            </a:pPr>
            <a:endParaRPr lang="fr-FR" sz="3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597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0423" y="2827422"/>
            <a:ext cx="6617208" cy="9144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fr-CH" sz="54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MERCI</a:t>
            </a:r>
            <a:endParaRPr lang="fr-FR" sz="54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010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7528" y="116523"/>
            <a:ext cx="6617208" cy="761301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fr-FR" sz="40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PLAN</a:t>
            </a:r>
            <a:endParaRPr lang="fr-FR" sz="4000" u="sng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5175" y="1088136"/>
            <a:ext cx="11592995" cy="5769864"/>
          </a:xfrm>
        </p:spPr>
        <p:txBody>
          <a:bodyPr>
            <a:normAutofit/>
          </a:bodyPr>
          <a:lstStyle/>
          <a:p>
            <a:pPr lvl="1" algn="l">
              <a:lnSpc>
                <a:spcPct val="150000"/>
              </a:lnSpc>
            </a:pPr>
            <a:endParaRPr lang="fr-FR" sz="3200" dirty="0">
              <a:latin typeface="Times New Roman" pitchFamily="18" charset="0"/>
              <a:cs typeface="Times New Roman" pitchFamily="18" charset="0"/>
            </a:endParaRPr>
          </a:p>
          <a:p>
            <a:pPr lvl="1" algn="l">
              <a:lnSpc>
                <a:spcPct val="150000"/>
              </a:lnSpc>
            </a:pP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lvl="1" algn="l">
              <a:lnSpc>
                <a:spcPct val="150000"/>
              </a:lnSpc>
            </a:pP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OBJECTIF</a:t>
            </a:r>
          </a:p>
          <a:p>
            <a:pPr lvl="1" algn="l">
              <a:lnSpc>
                <a:spcPct val="150000"/>
              </a:lnSpc>
            </a:pP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PATIENTS ET METHODES</a:t>
            </a:r>
          </a:p>
          <a:p>
            <a:pPr lvl="1" algn="l">
              <a:lnSpc>
                <a:spcPct val="150000"/>
              </a:lnSpc>
            </a:pP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RESULTATS</a:t>
            </a:r>
          </a:p>
          <a:p>
            <a:pPr lvl="1" algn="l">
              <a:lnSpc>
                <a:spcPct val="150000"/>
              </a:lnSpc>
            </a:pP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CONCLUSIONS</a:t>
            </a:r>
          </a:p>
        </p:txBody>
      </p:sp>
    </p:spTree>
    <p:extLst>
      <p:ext uri="{BB962C8B-B14F-4D97-AF65-F5344CB8AC3E}">
        <p14:creationId xmlns:p14="http://schemas.microsoft.com/office/powerpoint/2010/main" val="2925469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7528" y="116523"/>
            <a:ext cx="6617208" cy="761301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fr-FR" sz="40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endParaRPr lang="fr-FR" sz="4000" u="sng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5175" y="1088136"/>
            <a:ext cx="11592995" cy="5769864"/>
          </a:xfrm>
        </p:spPr>
        <p:txBody>
          <a:bodyPr>
            <a:normAutofit/>
          </a:bodyPr>
          <a:lstStyle/>
          <a:p>
            <a:pPr lvl="1" algn="l">
              <a:lnSpc>
                <a:spcPct val="150000"/>
              </a:lnSpc>
            </a:pPr>
            <a:endParaRPr lang="fr-FR" sz="1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l">
              <a:lnSpc>
                <a:spcPct val="150000"/>
              </a:lnSpc>
            </a:pPr>
            <a:endParaRPr lang="fr-FR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l">
              <a:lnSpc>
                <a:spcPct val="150000"/>
              </a:lnSpc>
            </a:pPr>
            <a:endParaRPr lang="fr-FR" sz="1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28700" lvl="1" indent="-5715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maladie à COVID 19 pandémie qui </a:t>
            </a:r>
            <a:r>
              <a:rPr lang="fr-FR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sé</a:t>
            </a:r>
            <a:r>
              <a:rPr lang="fr-F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 actuellement à travers le monde,</a:t>
            </a:r>
          </a:p>
          <a:p>
            <a:pPr marL="1028700" lvl="1" indent="-5715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 état inflammatoire associé à un risque accru de survenue de la maladie thrombo</a:t>
            </a:r>
            <a:r>
              <a:rPr lang="fr-FR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fr-F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embolique veineuse. </a:t>
            </a:r>
          </a:p>
          <a:p>
            <a:pPr lvl="1" algn="l">
              <a:lnSpc>
                <a:spcPct val="150000"/>
              </a:lnSpc>
            </a:pPr>
            <a:endParaRPr lang="fr-FR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223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7528" y="116523"/>
            <a:ext cx="6617208" cy="761301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fr-CH" sz="40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OBJECTIF</a:t>
            </a:r>
            <a:endParaRPr lang="fr-FR" sz="40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2104" y="1691640"/>
            <a:ext cx="10969752" cy="4782312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spcAft>
                <a:spcPts val="800"/>
              </a:spcAft>
            </a:pPr>
            <a:r>
              <a:rPr lang="fr-FR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L'objectif de ce travail était de décrire le profil des patients présentant une embolie pulmonaire associé à une infection à COVID 19 (EP COVID 19+) ainsi que les particularités de  (EP COVID+).</a:t>
            </a:r>
          </a:p>
          <a:p>
            <a:pPr lvl="0" algn="l">
              <a:lnSpc>
                <a:spcPct val="150000"/>
              </a:lnSpc>
              <a:spcAft>
                <a:spcPts val="800"/>
              </a:spcAft>
            </a:pPr>
            <a:endParaRPr lang="fr-F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64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7528" y="116523"/>
            <a:ext cx="6617208" cy="761301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fr-CH" sz="40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PATIENTS ET METHODES</a:t>
            </a:r>
            <a:endParaRPr lang="fr-FR" sz="40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7744" y="986319"/>
            <a:ext cx="11564112" cy="5761953"/>
          </a:xfrm>
        </p:spPr>
        <p:txBody>
          <a:bodyPr>
            <a:normAutofit fontScale="32500" lnSpcReduction="20000"/>
          </a:bodyPr>
          <a:lstStyle/>
          <a:p>
            <a:pPr marL="800100" lvl="1" indent="-342900" algn="just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r-FR" sz="8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Type d'étude</a:t>
            </a:r>
            <a:r>
              <a:rPr lang="fr-FR" sz="8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une étude transversale </a:t>
            </a:r>
          </a:p>
          <a:p>
            <a:pPr marL="800100" lvl="1" indent="-342900" algn="just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r-FR" sz="8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Durée de l'étude</a:t>
            </a:r>
            <a:r>
              <a:rPr lang="fr-FR" sz="8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fr-FR" sz="8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8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février 2020 à septembre 2021 </a:t>
            </a:r>
          </a:p>
          <a:p>
            <a:pPr marL="800100" lvl="1" indent="-342900" algn="just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r-FR" sz="8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Cadres de l'étude:</a:t>
            </a:r>
            <a:r>
              <a:rPr lang="fr-FR" sz="8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différents centres hospitaliers de la ville de Ouagadougou. </a:t>
            </a:r>
            <a:r>
              <a:rPr lang="fr-FR" sz="8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8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r-FR" sz="8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Critères d'inclusion</a:t>
            </a:r>
            <a:r>
              <a:rPr lang="fr-FR" sz="8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fr-FR" sz="8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cas d’embolie pulmonaire confirmés par angioscanner </a:t>
            </a:r>
          </a:p>
          <a:p>
            <a:pPr marL="800100" lvl="1" indent="-342900" algn="just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r-FR" sz="8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Les cas d’embolie pulmonaire sur infection à COVID 19 ont été comparés aux cas d’embolie pulmonaire sans infection à COVID 19.</a:t>
            </a:r>
          </a:p>
          <a:p>
            <a:pPr lvl="0" algn="l">
              <a:lnSpc>
                <a:spcPct val="150000"/>
              </a:lnSpc>
              <a:spcAft>
                <a:spcPts val="800"/>
              </a:spcAft>
            </a:pPr>
            <a:endParaRPr lang="fr-F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792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7528" y="116523"/>
            <a:ext cx="6617208" cy="761301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fr-CH" sz="40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RESULTATS</a:t>
            </a:r>
            <a:r>
              <a:rPr lang="fr-CH" sz="4000" b="1" u="sng" dirty="0">
                <a:solidFill>
                  <a:schemeClr val="bg1"/>
                </a:solidFill>
              </a:rPr>
              <a:t> </a:t>
            </a:r>
            <a:endParaRPr lang="fr-FR" sz="4000" b="1" u="sng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9120" y="1099335"/>
            <a:ext cx="11222736" cy="5621505"/>
          </a:xfrm>
        </p:spPr>
        <p:txBody>
          <a:bodyPr>
            <a:normAutofit fontScale="70000" lnSpcReduction="20000"/>
          </a:bodyPr>
          <a:lstStyle/>
          <a:p>
            <a:pPr marL="342900" indent="-342900" algn="l">
              <a:lnSpc>
                <a:spcPct val="250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fr-C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DONNEES SOCIODEMOGRAPHIQUES</a:t>
            </a:r>
            <a:endParaRPr lang="fr-FR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7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134 cas d’embolie pulmonaire </a:t>
            </a:r>
            <a:r>
              <a:rPr lang="fr-FR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inclus,</a:t>
            </a:r>
          </a:p>
          <a:p>
            <a:pPr marL="342900" indent="-342900" algn="l">
              <a:lnSpc>
                <a:spcPct val="17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fr-FR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ont </a:t>
            </a:r>
            <a:r>
              <a:rPr lang="fr-FR" sz="4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64 EP COVID+ </a:t>
            </a:r>
            <a:r>
              <a:rPr lang="fr-FR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(47,76%),</a:t>
            </a:r>
          </a:p>
          <a:p>
            <a:pPr marL="342900" indent="-342900" algn="l">
              <a:lnSpc>
                <a:spcPct val="17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L’âge moyen </a:t>
            </a:r>
            <a:r>
              <a:rPr lang="fr-FR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 patients était de </a:t>
            </a:r>
            <a:r>
              <a:rPr lang="fr-FR" sz="4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51,48 ans</a:t>
            </a:r>
            <a:r>
              <a:rPr lang="fr-FR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indent="-342900" algn="l">
              <a:lnSpc>
                <a:spcPct val="170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r-FR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 COVID 19+  était de </a:t>
            </a:r>
            <a:r>
              <a:rPr lang="fr-FR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47,67 ans  </a:t>
            </a:r>
          </a:p>
          <a:p>
            <a:pPr marL="342900" indent="-342900" algn="l">
              <a:lnSpc>
                <a:spcPct val="170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r-FR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 COVID 19- était de </a:t>
            </a:r>
            <a:r>
              <a:rPr lang="fr-FR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56,48 ans </a:t>
            </a:r>
            <a:r>
              <a:rPr lang="fr-FR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(p=0,0047).</a:t>
            </a:r>
            <a:r>
              <a:rPr lang="fr-FR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 algn="just">
              <a:lnSpc>
                <a:spcPct val="120000"/>
              </a:lnSpc>
            </a:pPr>
            <a:endParaRPr lang="fr-F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534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7528" y="116523"/>
            <a:ext cx="6617208" cy="761301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fr-CH" sz="40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RESULTATS</a:t>
            </a:r>
            <a:r>
              <a:rPr lang="fr-CH" sz="4000" b="1" u="sng" dirty="0">
                <a:solidFill>
                  <a:schemeClr val="bg1"/>
                </a:solidFill>
              </a:rPr>
              <a:t> </a:t>
            </a:r>
            <a:endParaRPr lang="fr-FR" sz="4000" b="1" u="sng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169581"/>
            <a:ext cx="11268456" cy="5304371"/>
          </a:xfrm>
        </p:spPr>
        <p:txBody>
          <a:bodyPr>
            <a:normAutofit/>
          </a:bodyPr>
          <a:lstStyle/>
          <a:p>
            <a:pPr marL="342900" lvl="0" indent="-342900" algn="l">
              <a:lnSpc>
                <a:spcPct val="250000"/>
              </a:lnSpc>
              <a:buFont typeface="Wingdings" panose="05000000000000000000" pitchFamily="2" charset="2"/>
              <a:buChar char="q"/>
            </a:pPr>
            <a:r>
              <a:rPr lang="fr-FR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Le diabète </a:t>
            </a:r>
            <a:r>
              <a:rPr lang="fr-F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fr-FR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21,91%</a:t>
            </a:r>
            <a:r>
              <a:rPr lang="fr-F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vs 6,77% ; p=0,011), </a:t>
            </a:r>
          </a:p>
          <a:p>
            <a:pPr marL="342900" lvl="0" indent="-342900" algn="l">
              <a:lnSpc>
                <a:spcPct val="250000"/>
              </a:lnSpc>
              <a:buFont typeface="Wingdings" panose="05000000000000000000" pitchFamily="2" charset="2"/>
              <a:buChar char="q"/>
            </a:pPr>
            <a:r>
              <a:rPr lang="fr-FR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</a:t>
            </a:r>
            <a:r>
              <a:rPr lang="fr-FR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’hypertension artérielle  </a:t>
            </a:r>
            <a:r>
              <a:rPr lang="fr-F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fr-FR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54,66% </a:t>
            </a:r>
            <a:r>
              <a:rPr lang="fr-F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vs 12,47% ; p=0,001), </a:t>
            </a:r>
          </a:p>
          <a:p>
            <a:pPr marL="342900" lvl="0" indent="-342900" algn="l">
              <a:lnSpc>
                <a:spcPct val="250000"/>
              </a:lnSpc>
              <a:buFont typeface="Wingdings" panose="05000000000000000000" pitchFamily="2" charset="2"/>
              <a:buChar char="q"/>
            </a:pPr>
            <a:r>
              <a:rPr lang="fr-FR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</a:t>
            </a:r>
            <a:r>
              <a:rPr lang="fr-FR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’obésité</a:t>
            </a:r>
            <a:r>
              <a:rPr lang="fr-F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(28,95% vs 9,58% ; p=0,015)</a:t>
            </a:r>
          </a:p>
          <a:p>
            <a:pPr lvl="0" algn="l">
              <a:lnSpc>
                <a:spcPct val="150000"/>
              </a:lnSpc>
            </a:pPr>
            <a:endParaRPr lang="fr-FR" sz="3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567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7528" y="116523"/>
            <a:ext cx="6617208" cy="761301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fr-CH" sz="40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RESULTATS</a:t>
            </a:r>
            <a:r>
              <a:rPr lang="fr-CH" sz="4000" b="1" u="sng" dirty="0">
                <a:solidFill>
                  <a:schemeClr val="bg1"/>
                </a:solidFill>
              </a:rPr>
              <a:t> </a:t>
            </a:r>
            <a:endParaRPr lang="fr-FR" sz="4000" b="1" u="sng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169581"/>
            <a:ext cx="11268456" cy="5304371"/>
          </a:xfrm>
        </p:spPr>
        <p:txBody>
          <a:bodyPr>
            <a:normAutofit/>
          </a:bodyPr>
          <a:lstStyle/>
          <a:p>
            <a:pPr marL="342900" lvl="0" indent="-342900" algn="l">
              <a:lnSpc>
                <a:spcPct val="250000"/>
              </a:lnSpc>
              <a:buFont typeface="Wingdings" panose="05000000000000000000" pitchFamily="2" charset="2"/>
              <a:buChar char="q"/>
            </a:pPr>
            <a:r>
              <a:rPr lang="fr-FR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</a:t>
            </a:r>
            <a:r>
              <a:rPr lang="fr-FR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maladie rénale chronique </a:t>
            </a:r>
            <a:r>
              <a:rPr lang="fr-F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(18,15% vs 2,62% ; p=0,001), </a:t>
            </a:r>
          </a:p>
          <a:p>
            <a:pPr marL="342900" lvl="0" indent="-342900" algn="l">
              <a:lnSpc>
                <a:spcPct val="250000"/>
              </a:lnSpc>
              <a:buFont typeface="Wingdings" panose="05000000000000000000" pitchFamily="2" charset="2"/>
              <a:buChar char="q"/>
            </a:pPr>
            <a:r>
              <a:rPr lang="fr-FR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</a:t>
            </a:r>
            <a:r>
              <a:rPr lang="fr-FR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 cardiopathie sous-jacente </a:t>
            </a:r>
            <a:r>
              <a:rPr lang="fr-F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(10,67% vs 4,66% ; p=0,037) </a:t>
            </a:r>
            <a:r>
              <a:rPr lang="fr-F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</a:p>
          <a:p>
            <a:pPr lvl="0" algn="l">
              <a:lnSpc>
                <a:spcPct val="250000"/>
              </a:lnSpc>
            </a:pPr>
            <a:r>
              <a:rPr lang="fr-F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plus fréquents dans les cas d’EP COVID 19+</a:t>
            </a:r>
            <a:endParaRPr lang="fr-FR" sz="4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</a:pPr>
            <a:endParaRPr lang="fr-FR" sz="3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915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7528" y="116523"/>
            <a:ext cx="6617208" cy="761301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fr-CH" sz="40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RESULTATS</a:t>
            </a:r>
            <a:r>
              <a:rPr lang="fr-CH" sz="4000" b="1" u="sng" dirty="0">
                <a:solidFill>
                  <a:schemeClr val="bg1"/>
                </a:solidFill>
              </a:rPr>
              <a:t> </a:t>
            </a:r>
            <a:endParaRPr lang="fr-FR" sz="4000" b="1" u="sng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877825"/>
            <a:ext cx="11268456" cy="598017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200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FR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dyspnée </a:t>
            </a:r>
            <a:r>
              <a:rPr lang="fr-F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était plus fréquente (</a:t>
            </a:r>
            <a:r>
              <a:rPr lang="fr-FR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85,58% </a:t>
            </a:r>
            <a:r>
              <a:rPr lang="fr-F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vs 41,18%)</a:t>
            </a:r>
          </a:p>
          <a:p>
            <a:pPr marL="457200" indent="-457200" algn="just">
              <a:lnSpc>
                <a:spcPct val="200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FR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fr-FR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ésaturation</a:t>
            </a:r>
            <a:r>
              <a:rPr lang="fr-F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fr-FR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24,88%</a:t>
            </a:r>
            <a:r>
              <a:rPr lang="fr-F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vs 7,11%).</a:t>
            </a:r>
          </a:p>
          <a:p>
            <a:pPr marL="457200" indent="-457200" algn="just">
              <a:lnSpc>
                <a:spcPct val="200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FR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mortalité</a:t>
            </a:r>
            <a:r>
              <a:rPr lang="fr-F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fr-F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8,77%</a:t>
            </a:r>
            <a:r>
              <a:rPr lang="fr-F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cas d’EP COVID 19+</a:t>
            </a:r>
          </a:p>
          <a:p>
            <a:pPr algn="just">
              <a:lnSpc>
                <a:spcPct val="200000"/>
              </a:lnSpc>
              <a:spcAft>
                <a:spcPts val="1000"/>
              </a:spcAft>
            </a:pPr>
            <a:r>
              <a:rPr lang="fr-F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</a:t>
            </a:r>
            <a:r>
              <a:rPr lang="fr-F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3,77% d’EP COVID 19-.</a:t>
            </a:r>
            <a:endParaRPr lang="fr-FR" sz="6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</a:pPr>
            <a:endParaRPr lang="fr-FR" sz="3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ccolade ouvrante 4">
            <a:extLst>
              <a:ext uri="{FF2B5EF4-FFF2-40B4-BE49-F238E27FC236}">
                <a16:creationId xmlns:a16="http://schemas.microsoft.com/office/drawing/2014/main" xmlns="" id="{ADEE050A-CC8F-4F94-A620-44D0D19EC8A3}"/>
              </a:ext>
            </a:extLst>
          </p:cNvPr>
          <p:cNvSpPr/>
          <p:nvPr/>
        </p:nvSpPr>
        <p:spPr>
          <a:xfrm>
            <a:off x="3511827" y="3829878"/>
            <a:ext cx="609600" cy="1577009"/>
          </a:xfrm>
          <a:prstGeom prst="lef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6729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</TotalTime>
  <Words>634</Words>
  <Application>Microsoft Office PowerPoint</Application>
  <PresentationFormat>Grand écran</PresentationFormat>
  <Paragraphs>70</Paragraphs>
  <Slides>11</Slides>
  <Notes>11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Office Theme</vt:lpstr>
      <vt:lpstr>CARACTÉRISTIQUES DE L’EMBOLIE PULMONAIRE ASSOCIÉE À L’INFECTION À COVID 19  </vt:lpstr>
      <vt:lpstr>PLAN</vt:lpstr>
      <vt:lpstr>INTRODUCTION</vt:lpstr>
      <vt:lpstr>OBJECTIF</vt:lpstr>
      <vt:lpstr>PATIENTS ET METHODES</vt:lpstr>
      <vt:lpstr>RESULTATS </vt:lpstr>
      <vt:lpstr>RESULTATS </vt:lpstr>
      <vt:lpstr>RESULTATS </vt:lpstr>
      <vt:lpstr>RESULTATS </vt:lpstr>
      <vt:lpstr>CONCLUSIONS</vt:lpstr>
      <vt:lpstr>MERCI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ANEMIE ET INSUFFISANCE CARDIAQUE : ASPECTS EPIDEMIOLOGIQUES, THERAPEUTIQUES ET PRONOSTIQUES DANS LE SERVICE DE CARDIOLOGIE DU CENTRE HOSPITALIER UNIVERSITAIRE YALGADO OUEDRAOGO</dc:title>
  <dc:creator>abdoul rachid nitiema</dc:creator>
  <cp:lastModifiedBy>hp</cp:lastModifiedBy>
  <cp:revision>77</cp:revision>
  <dcterms:created xsi:type="dcterms:W3CDTF">2019-12-16T17:31:14Z</dcterms:created>
  <dcterms:modified xsi:type="dcterms:W3CDTF">2021-10-29T07:57:29Z</dcterms:modified>
</cp:coreProperties>
</file>